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7" r:id="rId2"/>
    <p:sldId id="294" r:id="rId3"/>
    <p:sldId id="293" r:id="rId4"/>
    <p:sldId id="306" r:id="rId5"/>
    <p:sldId id="315" r:id="rId6"/>
    <p:sldId id="319" r:id="rId7"/>
    <p:sldId id="317" r:id="rId8"/>
    <p:sldId id="336" r:id="rId9"/>
    <p:sldId id="320" r:id="rId10"/>
    <p:sldId id="321" r:id="rId11"/>
    <p:sldId id="322" r:id="rId12"/>
    <p:sldId id="335" r:id="rId13"/>
    <p:sldId id="333" r:id="rId14"/>
    <p:sldId id="323" r:id="rId15"/>
    <p:sldId id="318" r:id="rId16"/>
    <p:sldId id="326" r:id="rId17"/>
    <p:sldId id="324" r:id="rId18"/>
    <p:sldId id="328" r:id="rId19"/>
    <p:sldId id="329" r:id="rId20"/>
    <p:sldId id="327" r:id="rId21"/>
    <p:sldId id="337" r:id="rId22"/>
    <p:sldId id="331" r:id="rId23"/>
    <p:sldId id="33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A6DB028C-BFEF-4972-87A4-C0CEEA4ECBF4}">
          <p14:sldIdLst>
            <p14:sldId id="267"/>
            <p14:sldId id="294"/>
            <p14:sldId id="293"/>
            <p14:sldId id="306"/>
            <p14:sldId id="315"/>
            <p14:sldId id="319"/>
            <p14:sldId id="317"/>
            <p14:sldId id="336"/>
            <p14:sldId id="320"/>
            <p14:sldId id="321"/>
            <p14:sldId id="322"/>
            <p14:sldId id="335"/>
            <p14:sldId id="333"/>
            <p14:sldId id="323"/>
            <p14:sldId id="318"/>
            <p14:sldId id="326"/>
            <p14:sldId id="324"/>
            <p14:sldId id="328"/>
            <p14:sldId id="329"/>
            <p14:sldId id="327"/>
            <p14:sldId id="337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1D0"/>
    <a:srgbClr val="263349"/>
    <a:srgbClr val="F2EAE3"/>
    <a:srgbClr val="223554"/>
    <a:srgbClr val="1A283F"/>
    <a:srgbClr val="152033"/>
    <a:srgbClr val="F75F6D"/>
    <a:srgbClr val="CCD0DB"/>
    <a:srgbClr val="0F51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8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37CCB-9BAE-4D82-9190-7C3F1EE682CC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4A51-A14C-42F1-9414-A3ED5199B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1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5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61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7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8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73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7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8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59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2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490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09C7F78-2869-433A-A246-52F1DEA0AC0A}"/>
              </a:ext>
            </a:extLst>
          </p:cNvPr>
          <p:cNvCxnSpPr>
            <a:cxnSpLocks/>
          </p:cNvCxnSpPr>
          <p:nvPr/>
        </p:nvCxnSpPr>
        <p:spPr>
          <a:xfrm>
            <a:off x="4629874" y="2547727"/>
            <a:ext cx="7562126" cy="0"/>
          </a:xfrm>
          <a:prstGeom prst="line">
            <a:avLst/>
          </a:prstGeom>
          <a:ln w="19050">
            <a:solidFill>
              <a:srgbClr val="F2E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939530" y="1426040"/>
            <a:ext cx="553709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800" cap="none" spc="0" normalizeH="0" baseline="0" noProof="0" dirty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자연어 처리</a:t>
            </a:r>
            <a:r>
              <a:rPr kumimoji="0" lang="en-US" altLang="ko-KR" sz="2800" b="0" i="0" u="none" strike="noStrike" kern="1800" cap="none" spc="0" normalizeH="0" baseline="0" noProof="0" dirty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800" b="0" i="0" u="none" strike="noStrike" kern="1800" cap="none" spc="0" normalizeH="0" baseline="0" noProof="0" dirty="0">
                <a:ln>
                  <a:noFill/>
                </a:ln>
                <a:solidFill>
                  <a:srgbClr val="F2EAE3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마이닝을 통한</a:t>
            </a:r>
            <a:endParaRPr kumimoji="0" lang="en-US" altLang="ko-KR" sz="2800" b="0" i="0" u="none" strike="noStrike" kern="1800" cap="none" spc="0" normalizeH="0" baseline="0" noProof="0" dirty="0">
              <a:ln>
                <a:noFill/>
              </a:ln>
              <a:solidFill>
                <a:srgbClr val="F2EAE3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800" cap="none" spc="0" normalizeH="0" baseline="0" noProof="0" dirty="0">
              <a:ln>
                <a:noFill/>
              </a:ln>
              <a:solidFill>
                <a:srgbClr val="F2EAE3"/>
              </a:solidFill>
              <a:effectLst/>
              <a:uLnTx/>
              <a:uFillTx/>
              <a:latin typeface="netmarble Light" panose="02020403020101020101" pitchFamily="18" charset="-127"/>
              <a:ea typeface="netmarble Light" panose="0202040302010102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1" u="none" strike="noStrike" kern="1800" cap="none" normalizeH="0" noProof="0" dirty="0">
                <a:solidFill>
                  <a:srgbClr val="F2EAE3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오피니언 마이닝</a:t>
            </a:r>
            <a:endParaRPr kumimoji="0" lang="en-US" altLang="ko-KR" sz="4400" b="1" i="1" u="none" strike="noStrike" kern="1800" cap="none" normalizeH="0" noProof="0" dirty="0">
              <a:solidFill>
                <a:srgbClr val="F2EAE3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976C4-676D-4F97-8B0C-BFDE05FD5F9C}"/>
              </a:ext>
            </a:extLst>
          </p:cNvPr>
          <p:cNvSpPr txBox="1"/>
          <p:nvPr/>
        </p:nvSpPr>
        <p:spPr>
          <a:xfrm>
            <a:off x="6096000" y="3669415"/>
            <a:ext cx="4213737" cy="194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i="1" kern="1800" dirty="0">
                <a:solidFill>
                  <a:srgbClr val="F2EAE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경영학과   김기현</a:t>
            </a:r>
            <a:endParaRPr lang="en-US" altLang="ko-KR" sz="2200" i="1" kern="1800" dirty="0">
              <a:solidFill>
                <a:srgbClr val="F2EAE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i="1" kern="1800" dirty="0">
                <a:solidFill>
                  <a:srgbClr val="F2EAE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회계학과   </a:t>
            </a:r>
            <a:r>
              <a:rPr lang="ko-KR" altLang="en-US" sz="2200" i="1" kern="1800" dirty="0" err="1">
                <a:solidFill>
                  <a:srgbClr val="F2EAE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박재형</a:t>
            </a:r>
            <a:endParaRPr lang="en-US" altLang="ko-KR" sz="2200" i="1" kern="1800" dirty="0">
              <a:solidFill>
                <a:srgbClr val="F2EAE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i="1" kern="1800" dirty="0">
                <a:solidFill>
                  <a:srgbClr val="F2EAE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경영학과   </a:t>
            </a:r>
            <a:r>
              <a:rPr lang="ko-KR" altLang="en-US" sz="2200" i="1" kern="1800" dirty="0" err="1">
                <a:solidFill>
                  <a:srgbClr val="F2EAE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이선재</a:t>
            </a:r>
            <a:endParaRPr lang="en-US" altLang="ko-KR" sz="2200" i="1" kern="1800" dirty="0">
              <a:solidFill>
                <a:srgbClr val="F2EAE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i="1" kern="1800" dirty="0">
                <a:solidFill>
                  <a:srgbClr val="F2EAE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원예과학전공   정소이</a:t>
            </a:r>
            <a:endParaRPr lang="en-US" altLang="ko-KR" sz="2200" i="1" kern="1800" dirty="0">
              <a:solidFill>
                <a:srgbClr val="F2EAE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A958AAB-6068-4376-BDEE-3C95928FC0FC}"/>
              </a:ext>
            </a:extLst>
          </p:cNvPr>
          <p:cNvCxnSpPr>
            <a:cxnSpLocks/>
          </p:cNvCxnSpPr>
          <p:nvPr/>
        </p:nvCxnSpPr>
        <p:spPr>
          <a:xfrm>
            <a:off x="-353246" y="2041462"/>
            <a:ext cx="1837481" cy="0"/>
          </a:xfrm>
          <a:prstGeom prst="line">
            <a:avLst/>
          </a:prstGeom>
          <a:ln w="21590">
            <a:solidFill>
              <a:srgbClr val="F2EA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데이터셋 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7CBEA-6AD7-49F5-9BB2-80EF452CF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5" t="31587" r="51677" b="33651"/>
          <a:stretch/>
        </p:blipFill>
        <p:spPr>
          <a:xfrm>
            <a:off x="2302328" y="1603034"/>
            <a:ext cx="7587343" cy="3651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97A4D-D390-494B-81D9-040A5359792E}"/>
              </a:ext>
            </a:extLst>
          </p:cNvPr>
          <p:cNvSpPr txBox="1"/>
          <p:nvPr/>
        </p:nvSpPr>
        <p:spPr>
          <a:xfrm>
            <a:off x="2268055" y="5765589"/>
            <a:ext cx="9121829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토큰화 과정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89DDE9-F9F4-4282-A0AC-182E85E1077D}"/>
              </a:ext>
            </a:extLst>
          </p:cNvPr>
          <p:cNvSpPr/>
          <p:nvPr/>
        </p:nvSpPr>
        <p:spPr>
          <a:xfrm>
            <a:off x="2324100" y="4659086"/>
            <a:ext cx="4479472" cy="511628"/>
          </a:xfrm>
          <a:prstGeom prst="rect">
            <a:avLst/>
          </a:prstGeom>
          <a:noFill/>
          <a:ln w="38100">
            <a:solidFill>
              <a:srgbClr val="F7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0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146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2-1.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962687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 데이터셋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B7E25-00C0-45AA-99DA-F439CD764C02}"/>
              </a:ext>
            </a:extLst>
          </p:cNvPr>
          <p:cNvSpPr txBox="1"/>
          <p:nvPr/>
        </p:nvSpPr>
        <p:spPr>
          <a:xfrm>
            <a:off x="7277377" y="1489479"/>
            <a:ext cx="4609823" cy="4201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 데이터를 위해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웹크롤링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가격비교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‘</a:t>
            </a:r>
            <a:r>
              <a:rPr lang="ko-KR" altLang="en-US" dirty="0">
                <a:ln w="1270">
                  <a:solidFill>
                    <a:srgbClr val="01B1D0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갤럭시 </a:t>
            </a:r>
            <a:r>
              <a:rPr lang="ko-KR" altLang="en-US" dirty="0" err="1">
                <a:ln w="1270">
                  <a:solidFill>
                    <a:srgbClr val="01B1D0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버즈</a:t>
            </a:r>
            <a:r>
              <a:rPr lang="ko-KR" altLang="en-US" dirty="0">
                <a:ln w="1270">
                  <a:solidFill>
                    <a:srgbClr val="01B1D0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플러스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4-5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리뷰 외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1-2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리뷰도 포함하여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1,000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테스트용 데이터 확보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긍정과 부정비율을 최대한 맞춰 수집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중간발표 때 발생한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웹크롤링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중지 오류 수정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765E14-B979-4DCD-B633-FC17F6F04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2" b="65375"/>
          <a:stretch/>
        </p:blipFill>
        <p:spPr>
          <a:xfrm>
            <a:off x="1090080" y="1611891"/>
            <a:ext cx="5975020" cy="1839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ED6AD1-3A63-41FB-BF90-E50A36C38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b="44462"/>
          <a:stretch/>
        </p:blipFill>
        <p:spPr>
          <a:xfrm>
            <a:off x="1090080" y="3620820"/>
            <a:ext cx="5975016" cy="18394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1FB4B5-D7FC-437E-BE62-B2A0A1575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8"/>
          <a:stretch/>
        </p:blipFill>
        <p:spPr>
          <a:xfrm>
            <a:off x="1090080" y="5629749"/>
            <a:ext cx="5975016" cy="72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1461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2-1.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962687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추가 데이터셋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05ACCF-2681-4D47-B019-BFBFEDBF8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0" r="53804" b="5958"/>
          <a:stretch/>
        </p:blipFill>
        <p:spPr>
          <a:xfrm>
            <a:off x="1070418" y="1639944"/>
            <a:ext cx="5632174" cy="44452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A55D6-5B58-4947-82F3-AA8981EB0346}"/>
              </a:ext>
            </a:extLst>
          </p:cNvPr>
          <p:cNvSpPr txBox="1"/>
          <p:nvPr/>
        </p:nvSpPr>
        <p:spPr>
          <a:xfrm>
            <a:off x="7277377" y="1489479"/>
            <a:ext cx="4609823" cy="420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 데이터를 위해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웹크롤링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진행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가격비교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‘</a:t>
            </a:r>
            <a:r>
              <a:rPr lang="ko-KR" altLang="en-US" dirty="0">
                <a:ln w="1270">
                  <a:solidFill>
                    <a:srgbClr val="01B1D0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갤럭시 </a:t>
            </a:r>
            <a:r>
              <a:rPr lang="ko-KR" altLang="en-US" dirty="0" err="1">
                <a:ln w="1270">
                  <a:solidFill>
                    <a:srgbClr val="01B1D0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버즈</a:t>
            </a:r>
            <a:r>
              <a:rPr lang="ko-KR" altLang="en-US" dirty="0">
                <a:ln w="1270">
                  <a:solidFill>
                    <a:srgbClr val="01B1D0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플러스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4-5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리뷰 외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1-2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리뷰도 포함하여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1,000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테스트용 데이터 확보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긍정과 부정비율을 최대한 맞춰 수집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중간발표 때 발생한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웹크롤링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중지 오류 수정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72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워드 클라우드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D65CE-5463-4E00-AEC6-B81D6163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8" t="35147" r="72628" b="9183"/>
          <a:stretch/>
        </p:blipFill>
        <p:spPr>
          <a:xfrm>
            <a:off x="2220684" y="1485421"/>
            <a:ext cx="2861636" cy="43395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A7B871-B8B8-4B41-B8B0-78D00FC36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" t="23913" r="59983" b="56032"/>
          <a:stretch/>
        </p:blipFill>
        <p:spPr>
          <a:xfrm>
            <a:off x="5360254" y="1485421"/>
            <a:ext cx="5453715" cy="1883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74A107-2EF1-4128-89D4-0DB336178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2" t="27041" r="56053" b="46840"/>
          <a:stretch/>
        </p:blipFill>
        <p:spPr>
          <a:xfrm>
            <a:off x="5363085" y="3615878"/>
            <a:ext cx="5450884" cy="2209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7B7E25-00C0-45AA-99DA-F439CD764C02}"/>
              </a:ext>
            </a:extLst>
          </p:cNvPr>
          <p:cNvSpPr txBox="1"/>
          <p:nvPr/>
        </p:nvSpPr>
        <p:spPr>
          <a:xfrm>
            <a:off x="2268055" y="5765589"/>
            <a:ext cx="9121829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데이터셋을 활용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워드 클라우드 작성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69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워드 클라우드 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77F21-A6B5-4A88-AE2F-6521D413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5" y="2721543"/>
            <a:ext cx="4290000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1826A2-C131-484A-B3B1-16620FF77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7131" r="17014" b="4746"/>
          <a:stretch/>
        </p:blipFill>
        <p:spPr>
          <a:xfrm>
            <a:off x="7321752" y="2721543"/>
            <a:ext cx="3110399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07F98A-BDDA-4D7E-868A-99DF8B0BA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2" t="60794" r="50279" b="34445"/>
          <a:stretch/>
        </p:blipFill>
        <p:spPr>
          <a:xfrm>
            <a:off x="2721354" y="1967142"/>
            <a:ext cx="7292866" cy="467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0E9211-6CA1-472D-9F3A-035718FA1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8" t="49207" r="60754" b="47880"/>
          <a:stretch/>
        </p:blipFill>
        <p:spPr>
          <a:xfrm>
            <a:off x="2721354" y="1591484"/>
            <a:ext cx="7292866" cy="3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13B5BAC-49BC-40F7-8DBD-89DA216C1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" t="20499" r="69928" b="8888"/>
          <a:stretch/>
        </p:blipFill>
        <p:spPr>
          <a:xfrm>
            <a:off x="660400" y="1405757"/>
            <a:ext cx="3106058" cy="48426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96789E-8180-4EEA-945C-A4AA4DB12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18430" r="74862" b="12445"/>
          <a:stretch/>
        </p:blipFill>
        <p:spPr>
          <a:xfrm>
            <a:off x="3940629" y="1405757"/>
            <a:ext cx="2583539" cy="48426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233DF8-5CF7-478E-A924-F9DD22F51DFE}"/>
              </a:ext>
            </a:extLst>
          </p:cNvPr>
          <p:cNvSpPr txBox="1"/>
          <p:nvPr/>
        </p:nvSpPr>
        <p:spPr>
          <a:xfrm>
            <a:off x="6871917" y="1388005"/>
            <a:ext cx="4984804" cy="419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BERT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 모델 코드 참조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Random seed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재현에 활용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epoch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횟수 만큼 반복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Step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따라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학습에 걸린 시간 출력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훈련이 끝나면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출력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Test dataset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에도 활용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146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C3C4B-6469-43E0-90D3-716926BFE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24648" r="75465" b="46370"/>
          <a:stretch/>
        </p:blipFill>
        <p:spPr>
          <a:xfrm>
            <a:off x="3244008" y="1639944"/>
            <a:ext cx="2520000" cy="2122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3C7B77-3965-452C-BA13-7B5CC086C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4" t="32399" r="73466" b="36804"/>
          <a:stretch/>
        </p:blipFill>
        <p:spPr>
          <a:xfrm>
            <a:off x="5881592" y="1639943"/>
            <a:ext cx="2520000" cy="2122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D2B8CD-F117-4837-BCCD-841F74997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" t="41037" r="73360" b="28015"/>
          <a:stretch/>
        </p:blipFill>
        <p:spPr>
          <a:xfrm>
            <a:off x="8519176" y="1639943"/>
            <a:ext cx="2520000" cy="2122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F3678D-40A0-4D9D-A326-D21889532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4" t="62516" r="73466" b="2963"/>
          <a:stretch/>
        </p:blipFill>
        <p:spPr>
          <a:xfrm>
            <a:off x="3244008" y="4186574"/>
            <a:ext cx="2520000" cy="2379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875AC7-D520-4566-9D41-AF7305C63AFB}"/>
              </a:ext>
            </a:extLst>
          </p:cNvPr>
          <p:cNvSpPr txBox="1"/>
          <p:nvPr/>
        </p:nvSpPr>
        <p:spPr>
          <a:xfrm>
            <a:off x="1339836" y="2326746"/>
            <a:ext cx="23207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Traing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F60AC-D17E-465F-AFB4-0DB3978B45F2}"/>
              </a:ext>
            </a:extLst>
          </p:cNvPr>
          <p:cNvSpPr txBox="1"/>
          <p:nvPr/>
        </p:nvSpPr>
        <p:spPr>
          <a:xfrm>
            <a:off x="1339836" y="5001739"/>
            <a:ext cx="912182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Test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60231F-4EF5-40D7-BBAC-B0832DEB6E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11" t="43076" r="50895" b="38954"/>
          <a:stretch/>
        </p:blipFill>
        <p:spPr>
          <a:xfrm>
            <a:off x="5900750" y="4474030"/>
            <a:ext cx="6248135" cy="15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평가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8CEFAA-A892-4CC8-ADAA-25350A848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2" t="43076" r="48720" b="38954"/>
          <a:stretch/>
        </p:blipFill>
        <p:spPr>
          <a:xfrm>
            <a:off x="1125550" y="2782649"/>
            <a:ext cx="6564087" cy="1532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B5D52A-931D-4D2A-9F36-905C0214E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4" t="58101" r="37616" b="26670"/>
          <a:stretch/>
        </p:blipFill>
        <p:spPr>
          <a:xfrm>
            <a:off x="1125550" y="1476971"/>
            <a:ext cx="6564087" cy="1044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513B1A-E77A-47BE-A229-4CA4DA912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7" t="26715" r="42286" b="54500"/>
          <a:stretch/>
        </p:blipFill>
        <p:spPr>
          <a:xfrm>
            <a:off x="1125550" y="4576008"/>
            <a:ext cx="6564087" cy="1288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6BFA8C-E9E8-4950-901F-252EB0A4E260}"/>
              </a:ext>
            </a:extLst>
          </p:cNvPr>
          <p:cNvSpPr txBox="1"/>
          <p:nvPr/>
        </p:nvSpPr>
        <p:spPr>
          <a:xfrm>
            <a:off x="7924799" y="1469285"/>
            <a:ext cx="3931921" cy="253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반복문을 통해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갤럭시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버즈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플러스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대한 리뷰를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직접 비교 및 평가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4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평가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BFA8C-E9E8-4950-901F-252EB0A4E260}"/>
              </a:ext>
            </a:extLst>
          </p:cNvPr>
          <p:cNvSpPr txBox="1"/>
          <p:nvPr/>
        </p:nvSpPr>
        <p:spPr>
          <a:xfrm>
            <a:off x="7924799" y="1469285"/>
            <a:ext cx="3931921" cy="419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Colab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제약으로 인해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300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내외의 리뷰 활용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평점에 따른 감정 평가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(label)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모델에 따른 감정평가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label_t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값이 일치하지 않는 데이터를 추출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데이터프레임으로 출력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53280-823D-4896-914A-10CBB386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1" t="28889" r="34358" b="3818"/>
          <a:stretch/>
        </p:blipFill>
        <p:spPr>
          <a:xfrm>
            <a:off x="802642" y="1639944"/>
            <a:ext cx="6929120" cy="46149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2B36AD-FCDF-455F-91DC-F33D13B9499D}"/>
              </a:ext>
            </a:extLst>
          </p:cNvPr>
          <p:cNvSpPr/>
          <p:nvPr/>
        </p:nvSpPr>
        <p:spPr>
          <a:xfrm>
            <a:off x="6512562" y="1619250"/>
            <a:ext cx="1219200" cy="4635657"/>
          </a:xfrm>
          <a:prstGeom prst="rect">
            <a:avLst/>
          </a:prstGeom>
          <a:noFill/>
          <a:ln w="38100">
            <a:solidFill>
              <a:srgbClr val="F7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892C25-268A-4C25-9BEC-C1780B0DF1A6}"/>
              </a:ext>
            </a:extLst>
          </p:cNvPr>
          <p:cNvSpPr/>
          <p:nvPr/>
        </p:nvSpPr>
        <p:spPr>
          <a:xfrm>
            <a:off x="1682145" y="1619249"/>
            <a:ext cx="544220" cy="4635657"/>
          </a:xfrm>
          <a:prstGeom prst="rect">
            <a:avLst/>
          </a:prstGeom>
          <a:noFill/>
          <a:ln w="38100">
            <a:solidFill>
              <a:srgbClr val="F7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5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86205-6795-4BEA-8F8C-BFFB8B23A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" t="36741" r="62515" b="33481"/>
          <a:stretch/>
        </p:blipFill>
        <p:spPr>
          <a:xfrm>
            <a:off x="2270079" y="1958715"/>
            <a:ext cx="7651841" cy="390360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CF357-C938-4685-900C-73E8CFDD9D12}"/>
              </a:ext>
            </a:extLst>
          </p:cNvPr>
          <p:cNvSpPr/>
          <p:nvPr/>
        </p:nvSpPr>
        <p:spPr>
          <a:xfrm>
            <a:off x="2903220" y="2029835"/>
            <a:ext cx="3192780" cy="511628"/>
          </a:xfrm>
          <a:prstGeom prst="rect">
            <a:avLst/>
          </a:prstGeom>
          <a:noFill/>
          <a:ln w="38100">
            <a:solidFill>
              <a:srgbClr val="F7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84E4B2-139E-4D5E-937F-43199CD046C1}"/>
              </a:ext>
            </a:extLst>
          </p:cNvPr>
          <p:cNvSpPr/>
          <p:nvPr/>
        </p:nvSpPr>
        <p:spPr>
          <a:xfrm>
            <a:off x="2903219" y="3434448"/>
            <a:ext cx="1678941" cy="511628"/>
          </a:xfrm>
          <a:prstGeom prst="rect">
            <a:avLst/>
          </a:prstGeom>
          <a:noFill/>
          <a:ln w="38100">
            <a:solidFill>
              <a:srgbClr val="F7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B95FF9-ADA5-4D49-B1A2-6E06195C21E0}"/>
              </a:ext>
            </a:extLst>
          </p:cNvPr>
          <p:cNvSpPr/>
          <p:nvPr/>
        </p:nvSpPr>
        <p:spPr>
          <a:xfrm>
            <a:off x="2903219" y="4830905"/>
            <a:ext cx="2166621" cy="511628"/>
          </a:xfrm>
          <a:prstGeom prst="rect">
            <a:avLst/>
          </a:prstGeom>
          <a:noFill/>
          <a:ln w="38100">
            <a:solidFill>
              <a:srgbClr val="F75F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9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C7F4D1-CFDF-4C3C-ADAE-248919906A63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BA39A-42D9-4AB0-B2F2-42C68F735764}"/>
              </a:ext>
            </a:extLst>
          </p:cNvPr>
          <p:cNvSpPr txBox="1"/>
          <p:nvPr/>
        </p:nvSpPr>
        <p:spPr>
          <a:xfrm>
            <a:off x="1832922" y="2226330"/>
            <a:ext cx="4902304" cy="2010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4400" spc="-15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프로젝트 진행사항</a:t>
            </a:r>
            <a:endParaRPr kumimoji="0" lang="en-US" altLang="ko-KR" sz="440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44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tmarble Light" panose="02020403020101020101" pitchFamily="18" charset="-127"/>
                <a:ea typeface="netmarble Light" panose="02020403020101020101" pitchFamily="18" charset="-127"/>
              </a:rPr>
              <a:t>프로젝트 피드백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38BB08-3FA1-4C68-A958-EAF604CE5FE9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82320" y="550055"/>
            <a:ext cx="172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AE5357-744A-452D-9209-FA3C5D77AD82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82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98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5F36939-B691-48B9-8A3F-5BE30AF6A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r="2956"/>
          <a:stretch/>
        </p:blipFill>
        <p:spPr>
          <a:xfrm>
            <a:off x="5042145" y="-7003"/>
            <a:ext cx="7717459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E048D7-B4AB-495B-AF91-56ACEDEF1430}"/>
              </a:ext>
            </a:extLst>
          </p:cNvPr>
          <p:cNvSpPr/>
          <p:nvPr/>
        </p:nvSpPr>
        <p:spPr>
          <a:xfrm>
            <a:off x="5030489" y="0"/>
            <a:ext cx="7504732" cy="7021429"/>
          </a:xfrm>
          <a:prstGeom prst="rect">
            <a:avLst/>
          </a:prstGeom>
          <a:gradFill flip="none" rotWithShape="1">
            <a:gsLst>
              <a:gs pos="0">
                <a:srgbClr val="1F2C43">
                  <a:alpha val="55000"/>
                </a:srgbClr>
              </a:gs>
              <a:gs pos="100000">
                <a:srgbClr val="2633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피드백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45B1E-E625-4623-A8FD-752F41329F84}"/>
              </a:ext>
            </a:extLst>
          </p:cNvPr>
          <p:cNvSpPr txBox="1"/>
          <p:nvPr/>
        </p:nvSpPr>
        <p:spPr>
          <a:xfrm>
            <a:off x="1440000" y="2340000"/>
            <a:ext cx="6962816" cy="311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적절한 데이터셋 확보 성공 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(5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 편향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비대면으로 인한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의사소통의 한계</a:t>
            </a: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→ 카카오톡 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en-US" altLang="ko-KR" sz="1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</a:t>
            </a: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워드 클라우드 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&amp;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평가지표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시각화 결과의 아쉬움</a:t>
            </a: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71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96DC65-6506-47C7-ABBC-103FC11F4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13"/>
          <a:stretch/>
        </p:blipFill>
        <p:spPr>
          <a:xfrm>
            <a:off x="5046025" y="0"/>
            <a:ext cx="785717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4D79CB-294A-47AE-96A7-FA979FF07FC1}"/>
              </a:ext>
            </a:extLst>
          </p:cNvPr>
          <p:cNvSpPr/>
          <p:nvPr/>
        </p:nvSpPr>
        <p:spPr>
          <a:xfrm>
            <a:off x="5030489" y="0"/>
            <a:ext cx="7504732" cy="7021429"/>
          </a:xfrm>
          <a:prstGeom prst="rect">
            <a:avLst/>
          </a:prstGeom>
          <a:gradFill flip="none" rotWithShape="1">
            <a:gsLst>
              <a:gs pos="0">
                <a:srgbClr val="1F2C43">
                  <a:alpha val="55000"/>
                </a:srgbClr>
              </a:gs>
              <a:gs pos="100000">
                <a:srgbClr val="2633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피드백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2B059-CEE6-49D6-AC6F-68F3AA986699}"/>
              </a:ext>
            </a:extLst>
          </p:cNvPr>
          <p:cNvSpPr txBox="1"/>
          <p:nvPr/>
        </p:nvSpPr>
        <p:spPr>
          <a:xfrm>
            <a:off x="1440000" y="2340000"/>
            <a:ext cx="6033421" cy="2236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PC &amp; </a:t>
            </a:r>
            <a:r>
              <a:rPr lang="en-US" altLang="ko-KR" sz="1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Colab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환경의 한계</a:t>
            </a: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활용과 별개로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모델에 대한 이해가 어려움</a:t>
            </a: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평가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결과에 대한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대응</a:t>
            </a:r>
            <a:r>
              <a:rPr lang="en-US" altLang="ko-KR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개선의 어려움</a:t>
            </a:r>
            <a:endParaRPr lang="en-US" altLang="ko-KR" sz="1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68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FD4374E9-8AF4-4F8A-9492-2D4E50D97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/>
          <a:stretch/>
        </p:blipFill>
        <p:spPr>
          <a:xfrm>
            <a:off x="5030489" y="0"/>
            <a:ext cx="9394272" cy="68580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ED88FC-06DD-4CF1-B1B1-60B4EFEEE994}"/>
              </a:ext>
            </a:extLst>
          </p:cNvPr>
          <p:cNvSpPr/>
          <p:nvPr/>
        </p:nvSpPr>
        <p:spPr>
          <a:xfrm>
            <a:off x="5030489" y="0"/>
            <a:ext cx="7504732" cy="7021429"/>
          </a:xfrm>
          <a:prstGeom prst="rect">
            <a:avLst/>
          </a:prstGeom>
          <a:gradFill flip="none" rotWithShape="1">
            <a:gsLst>
              <a:gs pos="0">
                <a:srgbClr val="1F2C43">
                  <a:alpha val="55000"/>
                </a:srgbClr>
              </a:gs>
              <a:gs pos="100000">
                <a:srgbClr val="2633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-4083" y="-4083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5157" y="-151403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834569" y="508690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참고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16203-91A9-4C78-B5A2-93C282EE6585}"/>
              </a:ext>
            </a:extLst>
          </p:cNvPr>
          <p:cNvSpPr txBox="1"/>
          <p:nvPr/>
        </p:nvSpPr>
        <p:spPr>
          <a:xfrm>
            <a:off x="752765" y="1744481"/>
            <a:ext cx="6100762" cy="314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BERT NSMC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감성분석 코드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https://colab.research.google.com/drive/1tIf0Ugdqg4qT7gcxia3tL7und64Rv1dP#scrollTo=P58qy4--s5_x</a:t>
            </a: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Electra NSMC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감성분석 코드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https://colab.research.google.com/drive/1JZ-pXlmgRIYHm8yPLYY68Q28l9OYAL6H?usp=sharing#scrollTo=M-BRNeE226HH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자료보관 </a:t>
            </a:r>
            <a:r>
              <a:rPr lang="ko-KR" altLang="en-US" sz="1400" b="1" dirty="0" err="1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깃허브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Github.com/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Kiimkii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nsrd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네이버 쇼핑 코멘트 말뭉치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(Dataset)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https://github.com/bab2min/corpus/tree/master/sentiment</a:t>
            </a: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 </a:t>
            </a:r>
            <a:r>
              <a:rPr lang="en-US" altLang="ko-KR" sz="1400" dirty="0" err="1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Colab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400" dirty="0" err="1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Tensorflow</a:t>
            </a: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라이브러리 참조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96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946F2C-CE6A-407B-AC50-AFFF8CC12BBB}"/>
              </a:ext>
            </a:extLst>
          </p:cNvPr>
          <p:cNvCxnSpPr>
            <a:cxnSpLocks/>
          </p:cNvCxnSpPr>
          <p:nvPr/>
        </p:nvCxnSpPr>
        <p:spPr>
          <a:xfrm rot="10800000">
            <a:off x="1775636" y="5329122"/>
            <a:ext cx="8755345" cy="0"/>
          </a:xfrm>
          <a:prstGeom prst="line">
            <a:avLst/>
          </a:prstGeom>
          <a:ln w="9525">
            <a:gradFill flip="none" rotWithShape="1">
              <a:gsLst>
                <a:gs pos="41000">
                  <a:schemeClr val="accent1">
                    <a:lumMod val="5000"/>
                    <a:lumOff val="95000"/>
                  </a:schemeClr>
                </a:gs>
                <a:gs pos="88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78AC460-3BA9-4AF2-B1C0-6A6E5BA10F17}"/>
              </a:ext>
            </a:extLst>
          </p:cNvPr>
          <p:cNvCxnSpPr>
            <a:cxnSpLocks/>
          </p:cNvCxnSpPr>
          <p:nvPr/>
        </p:nvCxnSpPr>
        <p:spPr>
          <a:xfrm>
            <a:off x="1775636" y="1528091"/>
            <a:ext cx="8755345" cy="0"/>
          </a:xfrm>
          <a:prstGeom prst="line">
            <a:avLst/>
          </a:prstGeom>
          <a:ln w="9525">
            <a:gradFill flip="none" rotWithShape="1">
              <a:gsLst>
                <a:gs pos="41000">
                  <a:schemeClr val="accent1">
                    <a:lumMod val="5000"/>
                    <a:lumOff val="95000"/>
                  </a:schemeClr>
                </a:gs>
                <a:gs pos="88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22891B-CDBE-432C-8C7C-FEFD229493C5}"/>
              </a:ext>
            </a:extLst>
          </p:cNvPr>
          <p:cNvSpPr txBox="1"/>
          <p:nvPr/>
        </p:nvSpPr>
        <p:spPr>
          <a:xfrm>
            <a:off x="4366054" y="3118599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32C00-B89E-428C-A87C-90163769C8CC}"/>
              </a:ext>
            </a:extLst>
          </p:cNvPr>
          <p:cNvSpPr txBox="1"/>
          <p:nvPr/>
        </p:nvSpPr>
        <p:spPr>
          <a:xfrm>
            <a:off x="4256107" y="2717836"/>
            <a:ext cx="3679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800" dirty="0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김기현</a:t>
            </a:r>
            <a:r>
              <a:rPr lang="en-US" altLang="ko-KR" kern="1800" dirty="0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kern="1800" dirty="0" err="1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박재형</a:t>
            </a:r>
            <a:r>
              <a:rPr lang="en-US" altLang="ko-KR" kern="1800" dirty="0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kern="1800" dirty="0" err="1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이선재</a:t>
            </a:r>
            <a:r>
              <a:rPr lang="en-US" altLang="ko-KR" kern="1800" dirty="0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, </a:t>
            </a:r>
            <a:r>
              <a:rPr lang="ko-KR" altLang="en-US" kern="1800" dirty="0">
                <a:solidFill>
                  <a:srgbClr val="F2EAE3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정소이</a:t>
            </a:r>
            <a:endParaRPr lang="en-US" altLang="ko-KR" kern="1800" dirty="0">
              <a:solidFill>
                <a:srgbClr val="F2EAE3"/>
              </a:solidFill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03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C7F4D1-CFDF-4C3C-ADAE-248919906A63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BA39A-42D9-4AB0-B2F2-42C68F735764}"/>
              </a:ext>
            </a:extLst>
          </p:cNvPr>
          <p:cNvSpPr txBox="1"/>
          <p:nvPr/>
        </p:nvSpPr>
        <p:spPr>
          <a:xfrm>
            <a:off x="1613843" y="1889351"/>
            <a:ext cx="8964312" cy="218104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spc="-15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“</a:t>
            </a:r>
            <a:r>
              <a:rPr lang="ko-KR" altLang="en-US" sz="4800" spc="-15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자연어 처리를 통한 오피니언 마이닝</a:t>
            </a:r>
            <a:r>
              <a:rPr lang="en-US" altLang="ko-KR" sz="4800" spc="-15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”</a:t>
            </a: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50" spc="-150" dirty="0">
              <a:solidFill>
                <a:schemeClr val="bg1"/>
              </a:solidFill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spc="-150" dirty="0">
                <a:ln>
                  <a:solidFill>
                    <a:srgbClr val="01B1D0"/>
                  </a:solidFill>
                </a:ln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특정 문장</a:t>
            </a:r>
            <a:r>
              <a:rPr lang="ko-KR" altLang="en-US" sz="3600" spc="-150" dirty="0"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에 대한 </a:t>
            </a:r>
            <a:r>
              <a:rPr lang="ko-KR" altLang="en-US" sz="3600" spc="-150" dirty="0">
                <a:ln>
                  <a:solidFill>
                    <a:srgbClr val="01B1D0"/>
                  </a:solidFill>
                </a:ln>
                <a:solidFill>
                  <a:schemeClr val="bg1"/>
                </a:solidFill>
                <a:latin typeface="netmarble Light" panose="02020403020101020101" pitchFamily="18" charset="-127"/>
                <a:ea typeface="netmarble Light" panose="02020403020101020101" pitchFamily="18" charset="-127"/>
              </a:rPr>
              <a:t>감성 분석</a:t>
            </a:r>
            <a:endParaRPr lang="en-US" altLang="ko-KR" sz="2800" spc="-150" dirty="0">
              <a:ln>
                <a:solidFill>
                  <a:srgbClr val="01B1D0"/>
                </a:solidFill>
              </a:ln>
              <a:solidFill>
                <a:schemeClr val="bg1"/>
              </a:solidFill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38BB08-3FA1-4C68-A958-EAF604CE5FE9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tmarble Light" panose="02020403020101020101" pitchFamily="18" charset="-127"/>
              <a:ea typeface="netmarble Light" panose="020204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45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중간 발표 이후</a:t>
            </a:r>
            <a:r>
              <a:rPr lang="en-US" altLang="ko-KR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...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FD1E6-C767-41B5-9CAD-45356D48CF11}"/>
              </a:ext>
            </a:extLst>
          </p:cNvPr>
          <p:cNvSpPr txBox="1"/>
          <p:nvPr/>
        </p:nvSpPr>
        <p:spPr>
          <a:xfrm>
            <a:off x="1339836" y="1933462"/>
            <a:ext cx="9512328" cy="3931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ko-KR" altLang="en-US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일반제품이 아닌 특정 브랜드</a:t>
            </a:r>
            <a:r>
              <a:rPr lang="en-US" altLang="ko-KR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</a:t>
            </a:r>
            <a:r>
              <a:rPr lang="en-US" altLang="ko-KR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선택 분석</a:t>
            </a:r>
            <a:r>
              <a:rPr lang="en-US" altLang="ko-KR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514350" indent="-514350" algn="ctr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ko-KR" altLang="en-US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 학습 후</a:t>
            </a:r>
            <a:r>
              <a:rPr lang="en-US" altLang="ko-KR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평가 단계 추가 필요</a:t>
            </a:r>
            <a:endParaRPr lang="en-US" altLang="ko-KR" sz="3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▶</a:t>
            </a:r>
            <a:r>
              <a:rPr lang="ko-KR" altLang="en-US" sz="3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갤럭시</a:t>
            </a:r>
            <a:r>
              <a:rPr lang="en-US" altLang="ko-KR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버즈</a:t>
            </a:r>
            <a:r>
              <a:rPr lang="ko-KR" altLang="en-US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플러스</a:t>
            </a:r>
            <a:r>
              <a:rPr lang="en-US" altLang="ko-KR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대한 리뷰데이터로</a:t>
            </a:r>
            <a:endParaRPr lang="en-US" altLang="ko-KR" sz="28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추가적인 평가 단계 추가</a:t>
            </a:r>
            <a:endParaRPr lang="en-US" altLang="ko-KR" sz="3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57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진행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FD1E6-C767-41B5-9CAD-45356D48CF11}"/>
              </a:ext>
            </a:extLst>
          </p:cNvPr>
          <p:cNvSpPr txBox="1"/>
          <p:nvPr/>
        </p:nvSpPr>
        <p:spPr>
          <a:xfrm>
            <a:off x="3329353" y="1016256"/>
            <a:ext cx="5533294" cy="525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 선정</a:t>
            </a:r>
            <a:endParaRPr lang="en-US" altLang="ko-KR" sz="35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수집</a:t>
            </a:r>
            <a:r>
              <a:rPr lang="en-US" altLang="ko-KR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</a:t>
            </a:r>
            <a:r>
              <a:rPr lang="ko-KR" altLang="en-US" sz="35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en-US" altLang="ko-KR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250000"/>
              </a:lnSpc>
            </a:pP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가공</a:t>
            </a:r>
            <a:r>
              <a:rPr lang="en-US" altLang="ko-KR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5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endParaRPr lang="en-US" altLang="ko-KR" sz="35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 생성</a:t>
            </a:r>
            <a:r>
              <a:rPr lang="en-US" altLang="ko-KR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</a:t>
            </a:r>
            <a:r>
              <a:rPr lang="en-US" altLang="ko-KR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5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평가</a:t>
            </a:r>
            <a:endParaRPr lang="en-US" altLang="ko-KR" sz="35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D936A2-680F-484F-BC58-27027754D3EC}"/>
              </a:ext>
            </a:extLst>
          </p:cNvPr>
          <p:cNvCxnSpPr>
            <a:cxnSpLocks/>
          </p:cNvCxnSpPr>
          <p:nvPr/>
        </p:nvCxnSpPr>
        <p:spPr>
          <a:xfrm>
            <a:off x="6096000" y="2382717"/>
            <a:ext cx="0" cy="31652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A45511-45C4-457C-9C15-525A5968D5E4}"/>
              </a:ext>
            </a:extLst>
          </p:cNvPr>
          <p:cNvCxnSpPr>
            <a:cxnSpLocks/>
          </p:cNvCxnSpPr>
          <p:nvPr/>
        </p:nvCxnSpPr>
        <p:spPr>
          <a:xfrm>
            <a:off x="6096000" y="3669569"/>
            <a:ext cx="0" cy="31652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19F128C-0E52-4926-AB64-0F5356178FC0}"/>
              </a:ext>
            </a:extLst>
          </p:cNvPr>
          <p:cNvCxnSpPr>
            <a:cxnSpLocks/>
          </p:cNvCxnSpPr>
          <p:nvPr/>
        </p:nvCxnSpPr>
        <p:spPr>
          <a:xfrm>
            <a:off x="6096000" y="5061442"/>
            <a:ext cx="0" cy="31652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8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구성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2E45B-A5DA-4E54-83EF-11FB67A0BBD6}"/>
              </a:ext>
            </a:extLst>
          </p:cNvPr>
          <p:cNvSpPr txBox="1"/>
          <p:nvPr/>
        </p:nvSpPr>
        <p:spPr>
          <a:xfrm>
            <a:off x="973014" y="1405757"/>
            <a:ext cx="5122985" cy="358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Colab</a:t>
            </a:r>
            <a:r>
              <a:rPr lang="en-US" altLang="ko-KR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&amp; </a:t>
            </a:r>
            <a:r>
              <a:rPr lang="en-US" altLang="ko-KR" sz="23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Jupyter</a:t>
            </a:r>
            <a:r>
              <a:rPr lang="en-US" altLang="ko-KR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notebook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Chrome &amp; MS Edge</a:t>
            </a:r>
            <a:r>
              <a:rPr lang="ko-KR" altLang="en-US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ver. 91.x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Selenium </a:t>
            </a:r>
            <a:r>
              <a:rPr lang="en-US" altLang="ko-KR" sz="23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Webdriver</a:t>
            </a:r>
            <a:endParaRPr lang="en-US" altLang="ko-KR" sz="2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endParaRPr lang="en-US" altLang="ko-KR" sz="2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BeautifulSoup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Tensorflow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Sentencepiece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</a:t>
            </a:r>
            <a:r>
              <a:rPr lang="ko-KR" altLang="en-US" sz="2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많은 라이브러리</a:t>
            </a:r>
            <a:endParaRPr lang="en-US" altLang="ko-KR" sz="2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26E282-F9C1-4183-B572-BAF44EB1F848}"/>
              </a:ext>
            </a:extLst>
          </p:cNvPr>
          <p:cNvGrpSpPr/>
          <p:nvPr/>
        </p:nvGrpSpPr>
        <p:grpSpPr>
          <a:xfrm>
            <a:off x="6096721" y="1459553"/>
            <a:ext cx="5496355" cy="4324562"/>
            <a:chOff x="6095999" y="1517654"/>
            <a:chExt cx="5496355" cy="43245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4302E5-C47B-4F6A-9489-86C965D03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56" t="29535" r="44328" b="7407"/>
            <a:stretch/>
          </p:blipFill>
          <p:spPr>
            <a:xfrm>
              <a:off x="6095999" y="1517654"/>
              <a:ext cx="5496355" cy="432456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2FCCE0-0E50-4522-81DA-002CC2571414}"/>
                </a:ext>
              </a:extLst>
            </p:cNvPr>
            <p:cNvSpPr/>
            <p:nvPr/>
          </p:nvSpPr>
          <p:spPr>
            <a:xfrm>
              <a:off x="6404428" y="1618172"/>
              <a:ext cx="366486" cy="1670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158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데이터셋 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0A075-0808-4EEB-A109-5F9623AF0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8" t="37869" r="62899" b="37097"/>
          <a:stretch/>
        </p:blipFill>
        <p:spPr>
          <a:xfrm>
            <a:off x="2949032" y="1485138"/>
            <a:ext cx="6293935" cy="30036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7A2577-94FD-485C-82C5-873AAA659DC4}"/>
              </a:ext>
            </a:extLst>
          </p:cNvPr>
          <p:cNvSpPr txBox="1"/>
          <p:nvPr/>
        </p:nvSpPr>
        <p:spPr>
          <a:xfrm>
            <a:off x="2268055" y="5765589"/>
            <a:ext cx="9121829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200,000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리뷰 데이터 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150,000 : 50,000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개로 나누어 사용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19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데이터셋 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90A075-0808-4EEB-A109-5F9623AF0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8" t="37869" r="62899" b="37097"/>
          <a:stretch/>
        </p:blipFill>
        <p:spPr>
          <a:xfrm>
            <a:off x="2949032" y="1485138"/>
            <a:ext cx="6293935" cy="3003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69FD28-3339-40CF-9A17-95EB970B5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7" t="23913" r="43632" b="22770"/>
          <a:stretch/>
        </p:blipFill>
        <p:spPr>
          <a:xfrm>
            <a:off x="2775358" y="1485138"/>
            <a:ext cx="6641282" cy="41205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7A2577-94FD-485C-82C5-873AAA659DC4}"/>
              </a:ext>
            </a:extLst>
          </p:cNvPr>
          <p:cNvSpPr txBox="1"/>
          <p:nvPr/>
        </p:nvSpPr>
        <p:spPr>
          <a:xfrm>
            <a:off x="2268055" y="5765589"/>
            <a:ext cx="9121829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200,000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개의 리뷰 데이터 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-&gt; 150,000 : 50,000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개로 나누어 사용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94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83F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422302-250F-4895-BFDA-48A70B9F116A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B13233-5565-4C05-B5B0-F14F2BD0F4E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1A2AD-6DEF-40ED-B9A2-DA2CAEEA6944}"/>
              </a:ext>
            </a:extLst>
          </p:cNvPr>
          <p:cNvSpPr txBox="1"/>
          <p:nvPr/>
        </p:nvSpPr>
        <p:spPr>
          <a:xfrm>
            <a:off x="759169" y="457455"/>
            <a:ext cx="71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u="none" strike="noStrike" kern="1200" cap="none" spc="-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B9019B-8AA9-4C89-900F-E790F74A20A7}"/>
              </a:ext>
            </a:extLst>
          </p:cNvPr>
          <p:cNvSpPr txBox="1"/>
          <p:nvPr/>
        </p:nvSpPr>
        <p:spPr>
          <a:xfrm>
            <a:off x="660400" y="694970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DAE9B0-376C-41A6-AAD2-2F1D54DAE7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gradFill flip="none" rotWithShape="1">
              <a:gsLst>
                <a:gs pos="21000">
                  <a:schemeClr val="accent1">
                    <a:lumMod val="5000"/>
                    <a:lumOff val="95000"/>
                  </a:schemeClr>
                </a:gs>
                <a:gs pos="100000">
                  <a:srgbClr val="01B1D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6C8C5C-221C-46CB-9DC2-30CD11DEEA2F}"/>
              </a:ext>
            </a:extLst>
          </p:cNvPr>
          <p:cNvSpPr txBox="1"/>
          <p:nvPr/>
        </p:nvSpPr>
        <p:spPr>
          <a:xfrm>
            <a:off x="1339836" y="507827"/>
            <a:ext cx="6357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데이터셋  </a:t>
            </a:r>
            <a:endParaRPr kumimoji="0" lang="ko-KR" altLang="en-US" sz="4000" b="0" u="none" strike="noStrike" kern="120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76E49-CC17-4E8E-A189-CCF3AA231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5" t="24648" r="55774" b="30476"/>
          <a:stretch/>
        </p:blipFill>
        <p:spPr>
          <a:xfrm>
            <a:off x="3004457" y="1471731"/>
            <a:ext cx="6183086" cy="4253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8FDEFC-B4A5-4822-B8FF-9D9180E1084B}"/>
              </a:ext>
            </a:extLst>
          </p:cNvPr>
          <p:cNvSpPr txBox="1"/>
          <p:nvPr/>
        </p:nvSpPr>
        <p:spPr>
          <a:xfrm>
            <a:off x="2268055" y="5765589"/>
            <a:ext cx="9121829" cy="58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BERT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양식에 맞게 문장 변환 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[CLS], [SEP]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문장</a:t>
            </a:r>
            <a:r>
              <a:rPr lang="en-US" altLang="ko-KR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앞 뒤에 추가</a:t>
            </a:r>
            <a:endParaRPr lang="en-US" altLang="ko-KR" sz="2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9663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536</Words>
  <Application>Microsoft Office PowerPoint</Application>
  <PresentationFormat>와이드스크린</PresentationFormat>
  <Paragraphs>142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netmarble Light</vt:lpstr>
      <vt:lpstr>맑은 고딕</vt:lpstr>
      <vt:lpstr>에스코어 드림 3 Light</vt:lpstr>
      <vt:lpstr>에스코어 드림 4 Regular</vt:lpstr>
      <vt:lpstr>에스코어 드림 5 Medium</vt:lpstr>
      <vt:lpstr>에스코어 드림 7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Ki hyeon</dc:creator>
  <cp:lastModifiedBy>Kim Ki hyeon</cp:lastModifiedBy>
  <cp:revision>225</cp:revision>
  <dcterms:created xsi:type="dcterms:W3CDTF">2021-03-09T01:19:38Z</dcterms:created>
  <dcterms:modified xsi:type="dcterms:W3CDTF">2021-06-17T08:01:55Z</dcterms:modified>
</cp:coreProperties>
</file>